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3" r:id="rId14"/>
    <p:sldId id="270" r:id="rId15"/>
    <p:sldId id="272" r:id="rId16"/>
    <p:sldId id="271" r:id="rId17"/>
    <p:sldId id="274" r:id="rId18"/>
    <p:sldId id="275" r:id="rId19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2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4B34DB-0271-4C44-A54F-27AE7ADCB37F}" type="datetimeFigureOut">
              <a:rPr lang="uk-UA" smtClean="0"/>
              <a:t>29.12.2018</a:t>
            </a:fld>
            <a:endParaRPr lang="uk-UA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6AD888-AD81-42C9-93A5-4BDD3E88FCAE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4B34DB-0271-4C44-A54F-27AE7ADCB37F}" type="datetimeFigureOut">
              <a:rPr lang="uk-UA" smtClean="0"/>
              <a:t>29.12.2018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6AD888-AD81-42C9-93A5-4BDD3E88FCA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4B34DB-0271-4C44-A54F-27AE7ADCB37F}" type="datetimeFigureOut">
              <a:rPr lang="uk-UA" smtClean="0"/>
              <a:t>29.12.2018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6AD888-AD81-42C9-93A5-4BDD3E88FCA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4B34DB-0271-4C44-A54F-27AE7ADCB37F}" type="datetimeFigureOut">
              <a:rPr lang="uk-UA" smtClean="0"/>
              <a:t>29.12.2018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6AD888-AD81-42C9-93A5-4BDD3E88FCA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4B34DB-0271-4C44-A54F-27AE7ADCB37F}" type="datetimeFigureOut">
              <a:rPr lang="uk-UA" smtClean="0"/>
              <a:t>29.12.2018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6AD888-AD81-42C9-93A5-4BDD3E88FCAE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4B34DB-0271-4C44-A54F-27AE7ADCB37F}" type="datetimeFigureOut">
              <a:rPr lang="uk-UA" smtClean="0"/>
              <a:t>29.12.2018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6AD888-AD81-42C9-93A5-4BDD3E88FCA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4B34DB-0271-4C44-A54F-27AE7ADCB37F}" type="datetimeFigureOut">
              <a:rPr lang="uk-UA" smtClean="0"/>
              <a:t>29.12.2018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6AD888-AD81-42C9-93A5-4BDD3E88FCA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4B34DB-0271-4C44-A54F-27AE7ADCB37F}" type="datetimeFigureOut">
              <a:rPr lang="uk-UA" smtClean="0"/>
              <a:t>29.12.2018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6AD888-AD81-42C9-93A5-4BDD3E88FCA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4B34DB-0271-4C44-A54F-27AE7ADCB37F}" type="datetimeFigureOut">
              <a:rPr lang="uk-UA" smtClean="0"/>
              <a:t>29.12.2018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6AD888-AD81-42C9-93A5-4BDD3E88FCAE}" type="slidenum">
              <a:rPr lang="uk-UA" smtClean="0"/>
              <a:t>‹#›</a:t>
            </a:fld>
            <a:endParaRPr lang="uk-UA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4B34DB-0271-4C44-A54F-27AE7ADCB37F}" type="datetimeFigureOut">
              <a:rPr lang="uk-UA" smtClean="0"/>
              <a:t>29.12.2018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6AD888-AD81-42C9-93A5-4BDD3E88FCA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4B34DB-0271-4C44-A54F-27AE7ADCB37F}" type="datetimeFigureOut">
              <a:rPr lang="uk-UA" smtClean="0"/>
              <a:t>29.12.2018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6AD888-AD81-42C9-93A5-4BDD3E88FCAE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F4B34DB-0271-4C44-A54F-27AE7ADCB37F}" type="datetimeFigureOut">
              <a:rPr lang="uk-UA" smtClean="0"/>
              <a:t>29.12.2018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uk-UA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146AD888-AD81-42C9-93A5-4BDD3E88FCAE}" type="slidenum">
              <a:rPr lang="uk-UA" smtClean="0"/>
              <a:t>‹#›</a:t>
            </a:fld>
            <a:endParaRPr lang="uk-UA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Прямоугольник 3"/>
          <p:cNvSpPr/>
          <p:nvPr/>
        </p:nvSpPr>
        <p:spPr>
          <a:xfrm>
            <a:off x="1000100" y="0"/>
            <a:ext cx="8286808" cy="685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1000100" y="0"/>
            <a:ext cx="8143900" cy="357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b="1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b="1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200" b="1" dirty="0">
              <a:latin typeface="Monotype Corsiva" pitchFamily="66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200" b="1" dirty="0">
              <a:latin typeface="Monotype Corsiva" pitchFamily="66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200" b="1" dirty="0">
              <a:latin typeface="Monotype Corsiva" pitchFamily="66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200" b="1" dirty="0">
              <a:latin typeface="Monotype Corsiva" pitchFamily="66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428728" y="500042"/>
            <a:ext cx="7358114" cy="300039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45720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Тема: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Что оставишь после себя?</a:t>
            </a: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Текст:</a:t>
            </a: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1Петра 2:21-25</a:t>
            </a:r>
            <a:endParaRPr kumimoji="0" lang="ru-RU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285984" y="5357826"/>
            <a:ext cx="5572164" cy="1143008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cs typeface="Times New Roman" pitchFamily="18" charset="0"/>
              </a:rPr>
              <a:t>Церковь «Источник жизни»</a:t>
            </a:r>
          </a:p>
          <a:p>
            <a:pPr lvl="0" indent="4572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solidFill>
                  <a:schemeClr val="tx1"/>
                </a:solidFill>
                <a:latin typeface="Monotype Corsiva" pitchFamily="66" charset="0"/>
                <a:cs typeface="Times New Roman" pitchFamily="18" charset="0"/>
              </a:rPr>
              <a:t>30 декабря 2018 г.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Прямоугольник 3"/>
          <p:cNvSpPr/>
          <p:nvPr/>
        </p:nvSpPr>
        <p:spPr>
          <a:xfrm>
            <a:off x="1000100" y="0"/>
            <a:ext cx="8286808" cy="685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1000100" y="0"/>
            <a:ext cx="8286808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kumimoji="0" lang="uk-UA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285852" y="0"/>
            <a:ext cx="7858148" cy="121442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К чему нас обязывают такие следы Христа?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uk-UA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081" name="Rectangle 1"/>
          <p:cNvSpPr>
            <a:spLocks noChangeArrowheads="1"/>
          </p:cNvSpPr>
          <p:nvPr/>
        </p:nvSpPr>
        <p:spPr bwMode="auto">
          <a:xfrm>
            <a:off x="1000100" y="1357298"/>
            <a:ext cx="8143900" cy="2616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</a:t>
            </a:r>
            <a:r>
              <a:rPr kumimoji="0" lang="ru-RU" sz="3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Чтобы мы избавились от грехов</a:t>
            </a:r>
            <a:endParaRPr kumimoji="0" lang="uk-UA" sz="16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-жить в грехе, греховной жизнью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это не наша цель!</a:t>
            </a:r>
            <a:endParaRPr kumimoji="0" lang="uk-UA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-Павел, Рим 6:2</a:t>
            </a:r>
            <a:r>
              <a:rPr kumimoji="0" lang="ru-RU" sz="3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«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Мы умерли для греха, как нам жить в нем?»</a:t>
            </a:r>
            <a:endParaRPr kumimoji="0" lang="ru-RU" sz="4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6083" name="Picture 3" descr="D:\Desktop\Картинки по руководству\Visio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488" y="3830838"/>
            <a:ext cx="5381620" cy="302716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Прямоугольник 3"/>
          <p:cNvSpPr/>
          <p:nvPr/>
        </p:nvSpPr>
        <p:spPr>
          <a:xfrm>
            <a:off x="1000100" y="0"/>
            <a:ext cx="8286808" cy="685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1000100" y="0"/>
            <a:ext cx="8286808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kumimoji="0" lang="uk-UA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285852" y="0"/>
            <a:ext cx="7858148" cy="121442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К чему нас обязывают такие следы Христа?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uk-UA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057" name="Rectangle 1"/>
          <p:cNvSpPr>
            <a:spLocks noChangeArrowheads="1"/>
          </p:cNvSpPr>
          <p:nvPr/>
        </p:nvSpPr>
        <p:spPr bwMode="auto">
          <a:xfrm>
            <a:off x="1000100" y="1357298"/>
            <a:ext cx="81439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Чтобы мы жили для правды</a:t>
            </a:r>
            <a:endParaRPr kumimoji="0" lang="uk-UA" sz="16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-жить для правды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это жить праведной жизнью, быть правдивым</a:t>
            </a:r>
            <a:endParaRPr kumimoji="0" lang="uk-UA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-это жить во имя правды, провозглашать правду, свет и соль </a:t>
            </a:r>
            <a:endParaRPr kumimoji="0" lang="ru-RU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5058" name="Picture 2" descr="D:\Desktop\images (5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84" y="4071942"/>
            <a:ext cx="5841735" cy="27860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Прямоугольник 3"/>
          <p:cNvSpPr/>
          <p:nvPr/>
        </p:nvSpPr>
        <p:spPr>
          <a:xfrm>
            <a:off x="1000100" y="0"/>
            <a:ext cx="8286808" cy="685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1000100" y="0"/>
            <a:ext cx="8286808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kumimoji="0" lang="uk-UA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285852" y="0"/>
            <a:ext cx="7858148" cy="121442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К чему нас обязывают такие следы Христа?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uk-UA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1000100" y="1357298"/>
            <a:ext cx="8143900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Чтобы мы шли по следам Его</a:t>
            </a:r>
            <a:endParaRPr kumimoji="0" lang="uk-UA" sz="14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-так жили, так мыслили, так говорили, как Христос</a:t>
            </a:r>
            <a:endParaRPr kumimoji="0" lang="uk-UA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-есть много книг, много рецептов, как жить по-христиански</a:t>
            </a:r>
            <a:endParaRPr kumimoji="0" lang="uk-UA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-но принцип один: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хочешь жить по-христиански?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живи как Христос!</a:t>
            </a:r>
            <a:endParaRPr kumimoji="0" lang="ru-RU" sz="4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4034" name="Picture 2" descr="D:\Desktop\christp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15140" y="3556000"/>
            <a:ext cx="2565400" cy="3302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Прямоугольник 3"/>
          <p:cNvSpPr/>
          <p:nvPr/>
        </p:nvSpPr>
        <p:spPr>
          <a:xfrm>
            <a:off x="1000100" y="0"/>
            <a:ext cx="8286808" cy="685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1000100" y="0"/>
            <a:ext cx="8286808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kumimoji="0" lang="uk-UA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285852" y="0"/>
            <a:ext cx="7858148" cy="114298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Какой след оставим мы, оставлю я</a:t>
            </a:r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uk-UA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1000100" y="1214422"/>
            <a:ext cx="8286808" cy="5386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Пример отца: 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Межи мои прошли по прекрасным местам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      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Пс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15:6</a:t>
            </a:r>
            <a:endParaRPr kumimoji="0" lang="uk-UA" sz="12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-что же это такие прекрасные места?  </a:t>
            </a:r>
            <a:endParaRPr kumimoji="0" lang="uk-UA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-в 17 лет взяли на фронт, три недели обучили и на передовую</a:t>
            </a:r>
            <a:endParaRPr kumimoji="0" lang="uk-UA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-в 17,5 лет он стал инвалидом, проходил с протезом всю свою жизнь</a:t>
            </a:r>
            <a:endParaRPr kumimoji="0" lang="uk-UA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-но кто помнит, каким он был оптимистом: в любых ситуациях - это не беда!</a:t>
            </a:r>
            <a:endParaRPr kumimoji="0" lang="uk-UA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-в чем секрет такой веры, оптимизма?</a:t>
            </a:r>
            <a:endParaRPr kumimoji="0" lang="uk-UA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Пс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15:8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«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Всегда видел я пред собою Господа, ибо Он одесную меня; не поколеблюсь!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Прямоугольник 3"/>
          <p:cNvSpPr/>
          <p:nvPr/>
        </p:nvSpPr>
        <p:spPr>
          <a:xfrm>
            <a:off x="1000100" y="0"/>
            <a:ext cx="8286808" cy="685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1000100" y="0"/>
            <a:ext cx="8286808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kumimoji="0" lang="uk-UA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285852" y="0"/>
            <a:ext cx="7858148" cy="114298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Какой след оставим мы, оставлю я</a:t>
            </a:r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uk-UA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225" name="Rectangle 1"/>
          <p:cNvSpPr>
            <a:spLocks noChangeArrowheads="1"/>
          </p:cNvSpPr>
          <p:nvPr/>
        </p:nvSpPr>
        <p:spPr bwMode="auto">
          <a:xfrm>
            <a:off x="928662" y="1214422"/>
            <a:ext cx="8358246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Какой след оставляем мы? Что скажет Бог и люди?</a:t>
            </a:r>
            <a:endParaRPr kumimoji="0" lang="uk-UA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Пример: похороны в Кривой Руде</a:t>
            </a:r>
            <a:endParaRPr kumimoji="0" lang="uk-UA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-снег, метель, а все село собралось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…</a:t>
            </a:r>
            <a:endParaRPr kumimoji="0" lang="uk-UA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-он оставил след: плотник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двери, окна, калитка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2226" name="Picture 2" descr="D:\Desktop\images (6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3571876"/>
            <a:ext cx="5251623" cy="32861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Прямоугольник 3"/>
          <p:cNvSpPr/>
          <p:nvPr/>
        </p:nvSpPr>
        <p:spPr>
          <a:xfrm>
            <a:off x="1000100" y="0"/>
            <a:ext cx="8286808" cy="685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1000100" y="0"/>
            <a:ext cx="8286808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kumimoji="0" lang="uk-UA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285852" y="0"/>
            <a:ext cx="7858148" cy="114298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Какой след оставим мы, оставлю я</a:t>
            </a:r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uk-UA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273" name="Rectangle 1"/>
          <p:cNvSpPr>
            <a:spLocks noChangeArrowheads="1"/>
          </p:cNvSpPr>
          <p:nvPr/>
        </p:nvSpPr>
        <p:spPr bwMode="auto">
          <a:xfrm>
            <a:off x="1000100" y="1285860"/>
            <a:ext cx="8286808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Можно след оставить, а можно наследить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…</a:t>
            </a:r>
            <a:endParaRPr kumimoji="0" lang="uk-UA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-хозяйки знают, как пойти по полу в грязной обуви, что оставим?</a:t>
            </a:r>
            <a:endParaRPr kumimoji="0" lang="uk-UA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-иногда  пробуем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евангелизировать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 нет успеха, противление</a:t>
            </a:r>
            <a:endParaRPr kumimoji="0" lang="uk-UA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-кто-то уже наследил…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-знаем</a:t>
            </a:r>
            <a:r>
              <a:rPr kumimoji="0" lang="ru-RU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мы ваших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…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4274" name="Picture 2" descr="D:\Desktop\завантаження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50157" y="3071810"/>
            <a:ext cx="3693843" cy="37861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Прямоугольник 3"/>
          <p:cNvSpPr/>
          <p:nvPr/>
        </p:nvSpPr>
        <p:spPr>
          <a:xfrm>
            <a:off x="1000100" y="0"/>
            <a:ext cx="8286808" cy="685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1000100" y="0"/>
            <a:ext cx="8286808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kumimoji="0" lang="uk-UA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285852" y="0"/>
            <a:ext cx="7858148" cy="114298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Какой след оставим мы, оставлю я</a:t>
            </a:r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uk-UA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297" name="Rectangle 1"/>
          <p:cNvSpPr>
            <a:spLocks noChangeArrowheads="1"/>
          </p:cNvSpPr>
          <p:nvPr/>
        </p:nvSpPr>
        <p:spPr bwMode="auto">
          <a:xfrm>
            <a:off x="1000100" y="1285860"/>
            <a:ext cx="8286808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ЗАКЛЮЧЕНИЕ			</a:t>
            </a:r>
            <a:endParaRPr kumimoji="0" lang="uk-UA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Каждый человек оставляет след после себя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2.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Иногда это добрые следы, иногда плохие, злые</a:t>
            </a:r>
            <a:endParaRPr kumimoji="0" lang="uk-UA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Интервью с археологом: что оставляют люди чаще всего?</a:t>
            </a:r>
            <a:endParaRPr kumimoji="0" lang="uk-UA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-кости и черепки… </a:t>
            </a:r>
            <a:endParaRPr kumimoji="0" lang="uk-UA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-а мы что оставим?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политиленовые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пакеты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…</a:t>
            </a:r>
            <a:endParaRPr kumimoji="0" lang="uk-UA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4. Что мы оставим после себя?  1Петра 2:21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Прямоугольник 3"/>
          <p:cNvSpPr/>
          <p:nvPr/>
        </p:nvSpPr>
        <p:spPr>
          <a:xfrm>
            <a:off x="1000100" y="0"/>
            <a:ext cx="8286808" cy="685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1000100" y="0"/>
            <a:ext cx="8286808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kumimoji="0" lang="uk-UA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285852" y="0"/>
            <a:ext cx="7858148" cy="114298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Какой след оставим мы, оставлю я</a:t>
            </a:r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uk-UA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21" name="Rectangle 1"/>
          <p:cNvSpPr>
            <a:spLocks noChangeArrowheads="1"/>
          </p:cNvSpPr>
          <p:nvPr/>
        </p:nvSpPr>
        <p:spPr bwMode="auto">
          <a:xfrm>
            <a:off x="1000100" y="1285860"/>
            <a:ext cx="828680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4. Что оставим мы после себя?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6322" name="Picture 2" descr="D:\Церковь\Шмыголи\viber imag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86380" y="1857364"/>
            <a:ext cx="4002508" cy="2643206"/>
          </a:xfrm>
          <a:prstGeom prst="rect">
            <a:avLst/>
          </a:prstGeom>
          <a:noFill/>
        </p:spPr>
      </p:pic>
      <p:pic>
        <p:nvPicPr>
          <p:cNvPr id="56323" name="Picture 3" descr="D:\Desktop\images (8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57818" y="4509142"/>
            <a:ext cx="3939295" cy="2206005"/>
          </a:xfrm>
          <a:prstGeom prst="rect">
            <a:avLst/>
          </a:prstGeom>
          <a:noFill/>
        </p:spPr>
      </p:pic>
      <p:pic>
        <p:nvPicPr>
          <p:cNvPr id="56324" name="Picture 4" descr="D:\Desktop\images (7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71538" y="1857364"/>
            <a:ext cx="4005611" cy="2500306"/>
          </a:xfrm>
          <a:prstGeom prst="rect">
            <a:avLst/>
          </a:prstGeom>
          <a:noFill/>
        </p:spPr>
      </p:pic>
      <p:pic>
        <p:nvPicPr>
          <p:cNvPr id="56325" name="Picture 5" descr="D:\Семья общая\Семья на Рождество 2018\DSC_6392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71538" y="4333554"/>
            <a:ext cx="4214842" cy="25244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Прямоугольник 3"/>
          <p:cNvSpPr/>
          <p:nvPr/>
        </p:nvSpPr>
        <p:spPr>
          <a:xfrm>
            <a:off x="1000100" y="0"/>
            <a:ext cx="8286808" cy="685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1000100" y="0"/>
            <a:ext cx="8286808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kumimoji="0" lang="uk-UA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285852" y="0"/>
            <a:ext cx="7858148" cy="114298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Какой </a:t>
            </a:r>
            <a:r>
              <a:rPr lang="ru-RU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след оставим мы, оставлю я</a:t>
            </a:r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uk-UA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297" name="Rectangle 1"/>
          <p:cNvSpPr>
            <a:spLocks noChangeArrowheads="1"/>
          </p:cNvSpPr>
          <p:nvPr/>
        </p:nvSpPr>
        <p:spPr bwMode="auto">
          <a:xfrm>
            <a:off x="1000100" y="1285860"/>
            <a:ext cx="8286808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4. Что мы оставим после себя? 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				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lang="ru-RU" sz="3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			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1Петра 2:21</a:t>
            </a:r>
            <a:endParaRPr kumimoji="0" lang="uk-UA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44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4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Ибо вы к тому призваны, потому что и Христос пострадал за нас, </a:t>
            </a:r>
            <a:r>
              <a:rPr kumimoji="0" lang="ru-RU" sz="44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оставив нам пример</a:t>
            </a:r>
            <a:r>
              <a:rPr kumimoji="0" lang="ru-RU" sz="4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дабы мы шли по следам Его». </a:t>
            </a:r>
            <a:endParaRPr lang="ru-RU" sz="4400" b="1" i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Прямоугольник 3"/>
          <p:cNvSpPr/>
          <p:nvPr/>
        </p:nvSpPr>
        <p:spPr>
          <a:xfrm>
            <a:off x="1000100" y="0"/>
            <a:ext cx="8286808" cy="685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000100" y="0"/>
            <a:ext cx="8143900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1. Сегодня последнее воскресенье уходящего года, люди</a:t>
            </a:r>
            <a:r>
              <a:rPr kumimoji="0" lang="ru-RU" sz="3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подводят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итоги…</a:t>
            </a:r>
            <a:endParaRPr kumimoji="0" lang="uk-UA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Стих: дерево высокое легче измеряется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uk-UA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2.Студенты: кто придумал этот экзамен? Бог дает нам</a:t>
            </a:r>
            <a:r>
              <a:rPr kumimoji="0" lang="ru-RU" sz="3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экзамены!</a:t>
            </a:r>
            <a:endParaRPr kumimoji="0" lang="uk-UA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Библия часто говорит: остановитесь на путях ваших, дай отчет в управлении, всем явиться пред Судилище, чтобы дать отчет..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3. Вот прожит еще год, Какой след мы оставляем после себя?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Прямоугольник 3"/>
          <p:cNvSpPr/>
          <p:nvPr/>
        </p:nvSpPr>
        <p:spPr>
          <a:xfrm>
            <a:off x="1000100" y="0"/>
            <a:ext cx="8286808" cy="685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000100" y="0"/>
            <a:ext cx="8143900" cy="6617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				1Петра 2:21-25</a:t>
            </a:r>
            <a:endParaRPr kumimoji="0" lang="uk-UA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Ибо вы к тому призваны, потому что и Христос пострадал за нас, </a:t>
            </a:r>
            <a:r>
              <a:rPr kumimoji="0" lang="ru-RU" sz="28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оставив нам пример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дабы мы шли по следам Его. </a:t>
            </a:r>
            <a:endParaRPr lang="ru-RU" sz="2800" b="1" i="1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Он не сделал никакого греха,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</a:t>
            </a:r>
            <a:r>
              <a:rPr kumimoji="0" lang="ru-RU" sz="28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 было лести в устах Его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lang="ru-RU" sz="2800" b="1" i="1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Будучи злословим, Он не злословил взаимно; страдая, не угрожал, но предавал то Судии Праведному. </a:t>
            </a:r>
            <a:endParaRPr lang="ru-RU" sz="2800" b="1" i="1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Он грехи наши Сам вознес телом Своим на древо, дабы мы, избавившись от грехов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жили для правды: ранами Его вы исцелились.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Ибо вы были, как овцы блуждающие (не имея пастыря), но возвратились ныне к Пастырю и Блюстителю душ ваших.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Прямоугольник 3"/>
          <p:cNvSpPr/>
          <p:nvPr/>
        </p:nvSpPr>
        <p:spPr>
          <a:xfrm>
            <a:off x="1000100" y="0"/>
            <a:ext cx="8286808" cy="685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1000100" y="0"/>
            <a:ext cx="8286808" cy="6709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След от ноги на горе Елеонской, Олив</a:t>
            </a:r>
            <a:endParaRPr kumimoji="0" lang="uk-UA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-на месте вознесения Христа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есть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часовенька</a:t>
            </a:r>
            <a:endParaRPr kumimoji="0" lang="uk-UA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-под куполом есть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естественный выступ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скалы                                                             </a:t>
            </a:r>
            <a:endParaRPr kumimoji="0" lang="uk-UA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-на камне отпечаток ноги, след человека</a:t>
            </a:r>
            <a:endParaRPr kumimoji="0" lang="uk-UA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-экскурсоводы уверяют, что это след Христа перед Вознесением</a:t>
            </a:r>
            <a:endParaRPr kumimoji="0" lang="uk-UA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-я не буду утверждать или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отрицать это, факт вознесения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описан в Евангелии</a:t>
            </a:r>
            <a:endParaRPr kumimoji="0" lang="ru-RU" sz="4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428860" y="0"/>
            <a:ext cx="5715040" cy="71435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657350" lvl="2" indent="-742950" algn="ctr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Следы Христа</a:t>
            </a:r>
            <a:endParaRPr kumimoji="0" lang="ru-RU" sz="4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pic>
        <p:nvPicPr>
          <p:cNvPr id="41986" name="Picture 2" descr="D:\Desktop\завантаженн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388" y="1214422"/>
            <a:ext cx="2857520" cy="2545084"/>
          </a:xfrm>
          <a:prstGeom prst="rect">
            <a:avLst/>
          </a:prstGeom>
          <a:noFill/>
        </p:spPr>
      </p:pic>
      <p:pic>
        <p:nvPicPr>
          <p:cNvPr id="41987" name="Picture 3" descr="D:\Desktop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62273" y="4643446"/>
            <a:ext cx="2482213" cy="22145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Прямоугольник 3"/>
          <p:cNvSpPr/>
          <p:nvPr/>
        </p:nvSpPr>
        <p:spPr>
          <a:xfrm>
            <a:off x="1000100" y="0"/>
            <a:ext cx="8286808" cy="685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1000100" y="0"/>
            <a:ext cx="8286808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r>
              <a:rPr lang="ru-RU" sz="6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. Но есть намного важнейшие следы  Христа</a:t>
            </a:r>
            <a:endParaRPr lang="uk-UA" sz="32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600" b="1" u="sng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3600" b="1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u="sng" dirty="0">
                <a:latin typeface="Times New Roman" pitchFamily="18" charset="0"/>
                <a:cs typeface="Times New Roman" pitchFamily="18" charset="0"/>
              </a:rPr>
              <a:t>Он не сделал никакого греха</a:t>
            </a:r>
            <a:endParaRPr lang="uk-UA" sz="3600" b="1" u="sng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-да, Он был Бог, но Он жил в таком же теле как мы…</a:t>
            </a:r>
            <a:endParaRPr lang="uk-UA" sz="2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-на такой же земле, с такими же проблемами</a:t>
            </a:r>
            <a:endParaRPr lang="uk-UA" sz="2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-и Он был искушен во всем, сатана постарался с рождения</a:t>
            </a:r>
            <a:endParaRPr lang="uk-UA" sz="2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-но Он боролся с грехом, 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противостоял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ему, а мы?</a:t>
            </a:r>
            <a:endParaRPr lang="uk-UA" sz="2800" b="1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214546" y="0"/>
            <a:ext cx="5715040" cy="71435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42950" lvl="0" indent="-742950" algn="ctr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Следы Христа</a:t>
            </a:r>
            <a:endParaRPr kumimoji="0" lang="ru-RU" sz="4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pic>
        <p:nvPicPr>
          <p:cNvPr id="51201" name="Picture 1" descr="D:\Desktop\images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6" y="3929066"/>
            <a:ext cx="3317608" cy="29289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Прямоугольник 3"/>
          <p:cNvSpPr/>
          <p:nvPr/>
        </p:nvSpPr>
        <p:spPr>
          <a:xfrm>
            <a:off x="1000100" y="0"/>
            <a:ext cx="8143900" cy="685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1000100" y="0"/>
            <a:ext cx="8286808" cy="6586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sz="4400" b="1" i="1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400" b="1" i="1" u="sng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4400" b="1" i="1" u="sng" dirty="0">
                <a:latin typeface="Times New Roman" pitchFamily="18" charset="0"/>
                <a:cs typeface="Times New Roman" pitchFamily="18" charset="0"/>
              </a:rPr>
              <a:t>и не было лести в устах Его!</a:t>
            </a:r>
            <a:endParaRPr lang="uk-UA" sz="3200" b="1" i="1" u="sng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-Он не лицемерил, не оценивал людях корыстно, с выгодой</a:t>
            </a:r>
            <a:endParaRPr lang="uk-UA" sz="32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-Он говорил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прямо о грехе,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чем бы это Ему не грозило</a:t>
            </a:r>
            <a:endParaRPr lang="uk-UA" sz="32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-сколько раз за это готовы были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побить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потом распяли</a:t>
            </a:r>
            <a:endParaRPr lang="uk-UA" sz="32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-но Он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не одевал маски и не был дома один, на работе другой, в церкви третий, среди друзей четвертый</a:t>
            </a:r>
            <a:endParaRPr lang="uk-UA" sz="32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-как поступаем мы?</a:t>
            </a:r>
            <a:endParaRPr lang="uk-UA" sz="3200" b="1" dirty="0">
              <a:latin typeface="Times New Roman" pitchFamily="18" charset="0"/>
              <a:cs typeface="Times New Roman" pitchFamily="18" charset="0"/>
            </a:endParaRPr>
          </a:p>
          <a:p>
            <a:endParaRPr kumimoji="0" lang="uk-UA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071670" y="0"/>
            <a:ext cx="5715040" cy="71435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42950" lvl="0" indent="-742950" algn="ctr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Следы Христа</a:t>
            </a:r>
            <a:endParaRPr kumimoji="0" lang="ru-RU" sz="4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Прямоугольник 3"/>
          <p:cNvSpPr/>
          <p:nvPr/>
        </p:nvSpPr>
        <p:spPr>
          <a:xfrm>
            <a:off x="1000100" y="0"/>
            <a:ext cx="8286808" cy="685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1000100" y="0"/>
            <a:ext cx="8286808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sz="4400" b="1" i="1" u="sng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i="1" u="sng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3600" b="1" i="1" u="sng" dirty="0">
                <a:latin typeface="Times New Roman" pitchFamily="18" charset="0"/>
                <a:cs typeface="Times New Roman" pitchFamily="18" charset="0"/>
              </a:rPr>
              <a:t>Он грехи наши Сам вознес телом Своим на древо</a:t>
            </a:r>
            <a:endParaRPr lang="uk-UA" sz="3600" b="1" u="sng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-другими словами – Он умер за наши грехи</a:t>
            </a:r>
            <a:endParaRPr lang="uk-UA" sz="32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-Он стал искупительной Жертвой – сегодня Вечеря Господня</a:t>
            </a:r>
            <a:endParaRPr lang="uk-UA" sz="32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-вот это любовь: жертвенная, безусловная, не требуя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взамен</a:t>
            </a:r>
          </a:p>
          <a:p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-как мы любим </a:t>
            </a:r>
          </a:p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б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лижних</a:t>
            </a:r>
            <a:r>
              <a:rPr kumimoji="0" lang="ru-RU" sz="3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и дальних</a:t>
            </a:r>
            <a:endParaRPr kumimoji="0" lang="uk-UA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lang="ru-RU" sz="6000" b="1" dirty="0">
                <a:latin typeface="Times New Roman" pitchFamily="18" charset="0"/>
                <a:cs typeface="Times New Roman" pitchFamily="18" charset="0"/>
              </a:rPr>
              <a:t> </a:t>
            </a:r>
            <a:endParaRPr kumimoji="0" lang="uk-UA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071670" y="0"/>
            <a:ext cx="5715040" cy="71435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42950" lvl="0" indent="-742950" algn="ctr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Следы Христа</a:t>
            </a:r>
            <a:endParaRPr kumimoji="0" lang="ru-RU" sz="4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pic>
        <p:nvPicPr>
          <p:cNvPr id="49153" name="Picture 1" descr="D:\Desktop\завантаження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6314" y="4000505"/>
            <a:ext cx="4486286" cy="28574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Прямоугольник 3"/>
          <p:cNvSpPr/>
          <p:nvPr/>
        </p:nvSpPr>
        <p:spPr>
          <a:xfrm>
            <a:off x="1000100" y="0"/>
            <a:ext cx="8286808" cy="685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1000100" y="0"/>
            <a:ext cx="8286808" cy="7571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sz="3200" b="1" i="1" u="sng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200" b="1" i="1" u="sng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b="1" i="1" u="sng" dirty="0" smtClean="0">
                <a:latin typeface="Times New Roman" pitchFamily="18" charset="0"/>
                <a:cs typeface="Times New Roman" pitchFamily="18" charset="0"/>
              </a:rPr>
              <a:t>Будучи </a:t>
            </a:r>
            <a:r>
              <a:rPr lang="ru-RU" sz="3200" b="1" i="1" u="sng" dirty="0">
                <a:latin typeface="Times New Roman" pitchFamily="18" charset="0"/>
                <a:cs typeface="Times New Roman" pitchFamily="18" charset="0"/>
              </a:rPr>
              <a:t>злословим, Он не злословил взаимно; страдая, не </a:t>
            </a:r>
            <a:r>
              <a:rPr lang="ru-RU" sz="3200" b="1" i="1" u="sng" dirty="0" smtClean="0">
                <a:latin typeface="Times New Roman" pitchFamily="18" charset="0"/>
                <a:cs typeface="Times New Roman" pitchFamily="18" charset="0"/>
              </a:rPr>
              <a:t>угрожал</a:t>
            </a:r>
            <a:r>
              <a:rPr lang="ru-RU" sz="3200" b="1" i="1" u="sng" dirty="0">
                <a:latin typeface="Times New Roman" pitchFamily="18" charset="0"/>
                <a:cs typeface="Times New Roman" pitchFamily="18" charset="0"/>
              </a:rPr>
              <a:t>, но предавал то Судии Праведному.</a:t>
            </a:r>
            <a:endParaRPr lang="uk-UA" sz="2800" b="1" u="sng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-Христос не добивался правоты, не требовал к себе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особого внимания</a:t>
            </a:r>
            <a:endParaRPr lang="uk-UA" sz="2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-Он не мстил обидчикам, не угрожал врагам</a:t>
            </a:r>
            <a:endParaRPr lang="uk-UA" sz="2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-Он призывал любить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врагов,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а не судить</a:t>
            </a:r>
            <a:endParaRPr lang="uk-UA" sz="2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-Он суд отдал Отцу, как с Судии праведному</a:t>
            </a:r>
            <a:endParaRPr lang="uk-UA" sz="2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-есть мудрость жизни – оправдывается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виноватый…</a:t>
            </a:r>
            <a:endParaRPr lang="uk-UA" sz="2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-как мы реагируем на злословие, неприязнь, угрозы?</a:t>
            </a:r>
            <a:endParaRPr lang="uk-UA" sz="2800" b="1" dirty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0" lang="uk-UA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r>
              <a:rPr lang="ru-RU" sz="6000" b="1" dirty="0">
                <a:latin typeface="Times New Roman" pitchFamily="18" charset="0"/>
                <a:cs typeface="Times New Roman" pitchFamily="18" charset="0"/>
              </a:rPr>
              <a:t> </a:t>
            </a:r>
            <a:endParaRPr kumimoji="0" lang="uk-UA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071670" y="0"/>
            <a:ext cx="5715040" cy="71435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42950" lvl="0" indent="-742950" algn="ctr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Следы Христа</a:t>
            </a:r>
            <a:endParaRPr kumimoji="0" lang="ru-RU" sz="4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Прямоугольник 3"/>
          <p:cNvSpPr/>
          <p:nvPr/>
        </p:nvSpPr>
        <p:spPr>
          <a:xfrm>
            <a:off x="1000100" y="0"/>
            <a:ext cx="8286808" cy="685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1000100" y="0"/>
            <a:ext cx="8286808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u="sng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3600" b="1" u="sng" dirty="0">
                <a:latin typeface="Times New Roman" pitchFamily="18" charset="0"/>
                <a:cs typeface="Times New Roman" pitchFamily="18" charset="0"/>
              </a:rPr>
              <a:t>. Чтобы мы брали с Него пример</a:t>
            </a:r>
            <a:endParaRPr lang="uk-UA" sz="3600" b="1" u="sng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 -Он оставил нам пример как детям, ученикам. </a:t>
            </a:r>
            <a:endParaRPr lang="uk-UA" sz="36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 -если мы Его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дети, ученики 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- учитесь, подражайте!</a:t>
            </a:r>
            <a:endParaRPr lang="uk-UA" sz="36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-Павел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«подражайте 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Богу, как чада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возлюбленные»   		</a:t>
            </a:r>
          </a:p>
          <a:p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Еф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5:1,2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kumimoji="0" lang="uk-UA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285852" y="0"/>
            <a:ext cx="7858148" cy="121442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К чему нас обязывают такие следы Христа?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uk-UA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7105" name="Picture 1" descr="D:\Desktop\images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33951" y="4483193"/>
            <a:ext cx="4110049" cy="237480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163</TotalTime>
  <Words>914</Words>
  <Application>Microsoft Office PowerPoint</Application>
  <PresentationFormat>Экран (4:3)</PresentationFormat>
  <Paragraphs>169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Солнцестояние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Alexander</dc:creator>
  <cp:lastModifiedBy>Alexander</cp:lastModifiedBy>
  <cp:revision>17</cp:revision>
  <dcterms:created xsi:type="dcterms:W3CDTF">2018-12-29T16:24:30Z</dcterms:created>
  <dcterms:modified xsi:type="dcterms:W3CDTF">2018-12-29T19:08:03Z</dcterms:modified>
</cp:coreProperties>
</file>